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C21D10-331F-4891-B088-6122555663EB}">
  <a:tblStyle styleId="{D3C21D10-331F-4891-B088-6122555663E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8_BxjfeibrwplLNlxrzC-mTtU9aKyHXb-dElfSlgZnE/copy?usp=sharing" TargetMode="External"/><Relationship Id="rId6" Type="http://schemas.openxmlformats.org/officeDocument/2006/relationships/hyperlink" Target="https://docs.google.com/presentation/d/1j0-vh8Tmy3hIj4xYXeYP4zEdapsHmG03uMUnEquQNeA/copy?usp=sharing" TargetMode="External"/><Relationship Id="rId7" Type="http://schemas.openxmlformats.org/officeDocument/2006/relationships/hyperlink" Target="https://docs.google.com/presentation/d/1lnspvhpF5yNmEcznTQLKeR1T_DSu6Vq_1V_8saSIXIg/copy?usp=sharing" TargetMode="External"/><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kF_KjrWyDZlKG7OHR9iHQBrUIrdgKij3cXAMUJKOpBU/copy?usp=sharing" TargetMode="External"/><Relationship Id="rId5" Type="http://schemas.openxmlformats.org/officeDocument/2006/relationships/hyperlink" Target="https://docs.google.com/presentation/d/1xyt6yP5NDLs4h5CX1nMhtOheAvcMpDaq-0xkccRlqS4/copy?usp=sharing" TargetMode="External"/><Relationship Id="rId6" Type="http://schemas.openxmlformats.org/officeDocument/2006/relationships/hyperlink" Target="https://www.youtube.com/watch?v=dgP8sgTVZsw&amp;list=PLJIQbYYe5Zs1C-W7lwDkBvFgXUDxG4C_p&amp;index=52" TargetMode="External"/><Relationship Id="rId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{D3C21D10-331F-4891-B088-6122555663EB}</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4: Indigenous Societies</a:t>
                      </a:r>
                      <a:endParaRPr b="1">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tribes from various regions of North America exhibit </a:t>
                      </a:r>
                      <a:r>
                        <a:rPr lang="en" sz="1200">
                          <a:solidFill>
                            <a:schemeClr val="dk1"/>
                          </a:solidFill>
                          <a:latin typeface="Inter"/>
                          <a:ea typeface="Inter"/>
                          <a:cs typeface="Inter"/>
                          <a:sym typeface="Inter"/>
                        </a:rPr>
                        <a:t>similarities</a:t>
                      </a:r>
                      <a:r>
                        <a:rPr lang="en" sz="1200">
                          <a:solidFill>
                            <a:schemeClr val="dk1"/>
                          </a:solidFill>
                          <a:latin typeface="Inter"/>
                          <a:ea typeface="Inter"/>
                          <a:cs typeface="Inter"/>
                          <a:sym typeface="Inter"/>
                        </a:rPr>
                        <a:t> and differences in their cultures, traditions, and ways of life?</a:t>
                      </a:r>
                      <a:endParaRPr sz="1200"/>
                    </a:p>
                  </a:txBody>
                  <a:tcPr marT="91425" marB="91425" marR="91425" marL="91425"/>
                </a:tc>
                <a:tc hMerge="1"/>
              </a:tr>
              <a:tr h="3252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7.4, 7.5, 7.6, 7.7, 7.8</a:t>
                      </a: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a:p>
                  </a:txBody>
                  <a:tcPr marT="91425" marB="91425" marR="91425" marL="91425">
                    <a:lnB cap="flat" cmpd="sng" w="9525">
                      <a:solidFill>
                        <a:srgbClr val="9E9E9E"/>
                      </a:solidFill>
                      <a:prstDash val="solid"/>
                      <a:round/>
                      <a:headEnd len="sm" w="sm" type="none"/>
                      <a:tailEnd len="sm" w="sm" type="none"/>
                    </a:lnB>
                  </a:tcPr>
                </a:tc>
                <a:tc hMerge="1"/>
              </a:tr>
              <a:tr h="468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Model Vocabulary: </a:t>
                      </a:r>
                      <a:r>
                        <a:rPr lang="en" sz="1200">
                          <a:solidFill>
                            <a:schemeClr val="dk1"/>
                          </a:solidFill>
                          <a:latin typeface="Inter"/>
                          <a:ea typeface="Inter"/>
                          <a:cs typeface="Inter"/>
                          <a:sym typeface="Inter"/>
                        </a:rPr>
                        <a:t>Society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A-Z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2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hlink"/>
                          </a:solidFill>
                          <a:latin typeface="Inter"/>
                          <a:ea typeface="Inter"/>
                          <a:cs typeface="Inter"/>
                          <a:sym typeface="Inter"/>
                          <a:hlinkClick r:id="rId5"/>
                        </a:rPr>
                        <a:t>“Inquiry Journal.”</a:t>
                      </a:r>
                      <a:r>
                        <a:rPr lang="en" sz="1200">
                          <a:solidFill>
                            <a:schemeClr val="dk1"/>
                          </a:solidFill>
                          <a:latin typeface="Inter"/>
                          <a:ea typeface="Inter"/>
                          <a:cs typeface="Inter"/>
                          <a:sym typeface="Inter"/>
                        </a:rPr>
                        <a:t>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4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3</a:t>
                      </a:r>
                      <a:r>
                        <a:rPr lang="en" sz="1200">
                          <a:latin typeface="Inter"/>
                          <a:ea typeface="Inter"/>
                          <a:cs typeface="Inter"/>
                          <a:sym typeface="Inter"/>
                        </a:rPr>
                        <a:t>: U</a:t>
                      </a:r>
                      <a:r>
                        <a:rPr lang="en" sz="1200">
                          <a:solidFill>
                            <a:srgbClr val="000000"/>
                          </a:solidFill>
                          <a:latin typeface="Inter"/>
                          <a:ea typeface="Inter"/>
                          <a:cs typeface="Inter"/>
                          <a:sym typeface="Inter"/>
                        </a:rPr>
                        <a:t>nit 1- </a:t>
                      </a:r>
                      <a:r>
                        <a:rPr lang="en" sz="1200">
                          <a:latin typeface="Inter"/>
                          <a:ea typeface="Inter"/>
                          <a:cs typeface="Inter"/>
                          <a:sym typeface="Inter"/>
                        </a:rPr>
                        <a:t>Topic 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1- </a:t>
                      </a:r>
                      <a:r>
                        <a:rPr lang="en" sz="1200">
                          <a:latin typeface="Inter"/>
                          <a:ea typeface="Inter"/>
                          <a:cs typeface="Inter"/>
                          <a:sym typeface="Inter"/>
                        </a:rPr>
                        <a:t>Topic 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07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6"/>
                        </a:rPr>
                        <a:t>Indigenous Societies Presentation</a:t>
                      </a:r>
                      <a:r>
                        <a:rPr lang="en" sz="1200">
                          <a:solidFill>
                            <a:schemeClr val="dk1"/>
                          </a:solidFill>
                          <a:latin typeface="Inter"/>
                          <a:ea typeface="Inter"/>
                          <a:cs typeface="Inter"/>
                          <a:sym typeface="Inter"/>
                        </a:rPr>
                        <a:t> introduce the historical thinking skill of Evaluating Evidence. The “What is Evaluating Evidence?” Guide on page one of the </a:t>
                      </a:r>
                      <a:r>
                        <a:rPr lang="en" sz="1200" u="sng">
                          <a:solidFill>
                            <a:schemeClr val="hlink"/>
                          </a:solidFill>
                          <a:latin typeface="Inter"/>
                          <a:ea typeface="Inter"/>
                          <a:cs typeface="Inter"/>
                          <a:sym typeface="Inter"/>
                          <a:hlinkClick r:id="rId7"/>
                        </a:rPr>
                        <a:t>Evaluating Evidence Student Worksheet</a:t>
                      </a:r>
                      <a:r>
                        <a:rPr lang="en" sz="1200">
                          <a:solidFill>
                            <a:schemeClr val="dk1"/>
                          </a:solidFill>
                          <a:latin typeface="Inter"/>
                          <a:ea typeface="Inter"/>
                          <a:cs typeface="Inter"/>
                          <a:sym typeface="Inter"/>
                        </a:rPr>
                        <a:t> should be used first. Then, direct students to the “Native Nations” reading and guide them through the “Evaluating Evidence Graphic Organizer to give them practice with this skill.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Evaluating Evidence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guidance for students through the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“Practice” questions on page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excerpt from </a:t>
                      </a:r>
                      <a:r>
                        <a:rPr i="1" lang="en" sz="1200">
                          <a:solidFill>
                            <a:schemeClr val="dk1"/>
                          </a:solidFill>
                          <a:latin typeface="Inter"/>
                          <a:ea typeface="Inter"/>
                          <a:cs typeface="Inter"/>
                          <a:sym typeface="Inter"/>
                        </a:rPr>
                        <a:t>Native Nations</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on page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09563"/>
          <a:ext cx="3000000" cy="3000000"/>
        </p:xfrm>
        <a:graphic>
          <a:graphicData uri="http://schemas.openxmlformats.org/drawingml/2006/table">
            <a:tbl>
              <a:tblPr>
                <a:noFill/>
                <a:tableStyleId>{D3C21D10-331F-4891-B088-6122555663EB}</a:tableStyleId>
              </a:tblPr>
              <a:tblGrid>
                <a:gridCol w="1458775"/>
                <a:gridCol w="3684800"/>
                <a:gridCol w="3910450"/>
              </a:tblGrid>
              <a:tr h="36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4: Indigenous Societies - Continued</a:t>
                      </a:r>
                      <a:endParaRPr>
                        <a:latin typeface="Inter"/>
                        <a:ea typeface="Inter"/>
                        <a:cs typeface="Inter"/>
                        <a:sym typeface="Inter"/>
                      </a:endParaRPr>
                    </a:p>
                  </a:txBody>
                  <a:tcPr marT="91425" marB="91425" marR="91425" marL="91425"/>
                </a:tc>
                <a:tc hMerge="1"/>
              </a:tr>
              <a:tr h="8499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Continuing through the presentation, students will engage in a “Mythbusters” investigative activity. Students will choose one out of four myths to look at closely. They will use the provided resources to search for evidence that dispels the myths. As they find the </a:t>
                      </a:r>
                      <a:r>
                        <a:rPr lang="en" sz="1200">
                          <a:solidFill>
                            <a:schemeClr val="dk1"/>
                          </a:solidFill>
                          <a:latin typeface="Inter"/>
                          <a:ea typeface="Inter"/>
                          <a:cs typeface="Inter"/>
                          <a:sym typeface="Inter"/>
                        </a:rPr>
                        <a:t>evidence</a:t>
                      </a:r>
                      <a:r>
                        <a:rPr lang="en" sz="1200">
                          <a:solidFill>
                            <a:schemeClr val="dk1"/>
                          </a:solidFill>
                          <a:latin typeface="Inter"/>
                          <a:ea typeface="Inter"/>
                          <a:cs typeface="Inter"/>
                          <a:sym typeface="Inter"/>
                        </a:rPr>
                        <a:t>, they will write it on the graphic organizer and evaluate the strength of the evidence.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347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access to resources found in the presentation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Handout </a:t>
                      </a:r>
                      <a:r>
                        <a:rPr lang="en" sz="1200" u="sng">
                          <a:solidFill>
                            <a:schemeClr val="hlink"/>
                          </a:solidFill>
                          <a:latin typeface="Inter"/>
                          <a:ea typeface="Inter"/>
                          <a:cs typeface="Inter"/>
                          <a:sym typeface="Inter"/>
                          <a:hlinkClick r:id="rId4"/>
                        </a:rPr>
                        <a:t>“Mythbusters” Worksheet</a:t>
                      </a:r>
                      <a:r>
                        <a:rPr lang="en" sz="1200">
                          <a:solidFill>
                            <a:schemeClr val="dk1"/>
                          </a:solidFill>
                          <a:latin typeface="Inter"/>
                          <a:ea typeface="Inter"/>
                          <a:cs typeface="Inter"/>
                          <a:sym typeface="Inter"/>
                        </a:rPr>
                        <a:t> (each student will need two copies)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Assist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one myth to learn about it more </a:t>
                      </a:r>
                      <a:r>
                        <a:rPr lang="en" sz="1200">
                          <a:solidFill>
                            <a:schemeClr val="dk1"/>
                          </a:solidFill>
                          <a:latin typeface="Inter"/>
                          <a:ea typeface="Inter"/>
                          <a:cs typeface="Inter"/>
                          <a:sym typeface="Inter"/>
                        </a:rPr>
                        <a:t>detail</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graphic organizers with contradictory evidence and justifications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99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using a classroom mingle approach. As students only looked at one</a:t>
                      </a:r>
                      <a:r>
                        <a:rPr lang="en" sz="1200">
                          <a:solidFill>
                            <a:schemeClr val="dk1"/>
                          </a:solidFill>
                          <a:latin typeface="Inter"/>
                          <a:ea typeface="Inter"/>
                          <a:cs typeface="Inter"/>
                          <a:sym typeface="Inter"/>
                        </a:rPr>
                        <a:t> myth</a:t>
                      </a:r>
                      <a:r>
                        <a:rPr lang="en" sz="1200">
                          <a:solidFill>
                            <a:schemeClr val="dk1"/>
                          </a:solidFill>
                          <a:latin typeface="Inter"/>
                          <a:ea typeface="Inter"/>
                          <a:cs typeface="Inter"/>
                          <a:sym typeface="Inter"/>
                        </a:rPr>
                        <a:t> and some of the resources provided, students will work with their classmates to ensure awareness of all content provided.</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49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clear instructions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Mingle with classmates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6925">
                <a:tc>
                  <a:txBody>
                    <a:bodyPr/>
                    <a:lstStyle/>
                    <a:p>
                      <a:pPr indent="0" lvl="0" marL="0" rtl="0" algn="l">
                        <a:spcBef>
                          <a:spcPts val="0"/>
                        </a:spcBef>
                        <a:spcAft>
                          <a:spcPts val="0"/>
                        </a:spcAft>
                        <a:buNone/>
                      </a:pPr>
                      <a:r>
                        <a:rPr b="1" lang="en" sz="1300">
                          <a:solidFill>
                            <a:srgbClr val="000000"/>
                          </a:solidFill>
                          <a:latin typeface="Inter"/>
                          <a:ea typeface="Inter"/>
                          <a:cs typeface="Inter"/>
                          <a:sym typeface="Inter"/>
                        </a:rPr>
                        <a:t>LESSON RESOURCES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Classroom Mingle Explained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